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5"/>
  </p:notesMasterIdLst>
  <p:sldIdLst>
    <p:sldId id="280" r:id="rId2"/>
    <p:sldId id="263" r:id="rId3"/>
    <p:sldId id="261" r:id="rId4"/>
    <p:sldId id="269" r:id="rId5"/>
    <p:sldId id="308" r:id="rId6"/>
    <p:sldId id="309" r:id="rId7"/>
    <p:sldId id="306" r:id="rId8"/>
    <p:sldId id="304" r:id="rId9"/>
    <p:sldId id="305" r:id="rId10"/>
    <p:sldId id="307" r:id="rId11"/>
    <p:sldId id="310" r:id="rId12"/>
    <p:sldId id="311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5018-1F08-4C1C-BC42-4D5A0F5E891E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6A03-A84C-4AED-B8AD-9B818868C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2C87-FF2B-45C3-9CA2-EE8C5AD71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97275-BE16-4612-87F2-06B59490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B379-4237-41AD-944F-F577CA26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F7BD-6471-4184-A471-6DDF94A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1CE2D-E085-4298-AB9E-01C7AB69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3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4C62-7124-4551-90EF-5D99A407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9EDDC-22FE-4425-BA46-B459AC0F9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18AC-3977-4735-AB28-14988E43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0819-5AAA-4A43-AE54-564C8B16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DF403-DADB-4794-9020-817177F9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7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C6310-6B6A-4E1E-B311-C3F5FF9FD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5BC4E-20BF-46EE-A583-01C7533BC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CDD2-DD5C-4F84-8062-C8DA805A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820B-FBFA-4F26-A24E-7A5F119D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D25D9-968C-455E-90C9-01BA48C3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8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CBAC-C21E-4958-AF0C-4A3EBEF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8751-D0D1-48CB-8CEA-5CD32E17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7CAE3-D4D6-4A07-8C90-7882D669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C89B-FFCB-439F-BB28-083F244A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54202-E002-4696-B8D9-42A4A7AC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7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2B6E-C733-412A-A39C-B5FA9BE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DE53-45E3-4F2F-A8B6-5293CADEA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5DAE-F89D-48B9-B0FF-21B4D7BB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93EE-EEF2-4CFF-B262-C220D8F7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ACBB-8070-4DBE-B6E5-E0E025BD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5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5AA3-C0DD-4921-9424-F8A9F60D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DEEC-4701-4644-BBC5-5FD9BA7B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5E6D-442D-405B-AD96-39888268B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5842A-E571-4E7B-B11B-2D8E061B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AD168-36EF-4A92-B402-C8145B43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07FFB-3149-4760-880D-201D17A9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4872-DD2A-4750-8F33-C0AD053A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A0B94-B7AA-4F93-8641-F49EFE6BF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21600-5ED1-41D6-AEE1-D2503E00D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75BA0-8819-45AF-A71C-152FE2E85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EEC04-76D1-41E8-9AA9-B03545457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E4F8D-10BF-4828-B7B0-695CABDE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03B5E-1949-42B8-BE4F-06EBD2B9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D72C2-BBF0-40CD-9688-72459CFF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2A52-3EF7-4DC8-809A-AEEA7807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AD73F-CE07-4CF9-B18A-F23A34D2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AB408-2CCF-4E00-B0B3-320FF2CF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3D08E-1345-42A2-B13E-B21ABDB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1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4FC0F-F461-46F0-9DC8-B94CE4AD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512E-8FCB-46FA-876B-B71A4159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9A51E-2E2E-426B-8674-C5532CA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2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A7B5-770E-410A-9D91-C783ACEB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808D-DB0D-4A35-86FB-0A4E4E5A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A9E22-9B9C-40ED-B046-BEBC4A4C3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74270-0049-404C-826E-D1BB79F7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74DBA-0BC2-4160-9791-920B90D3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89CFE-DB99-4FF9-92C8-536814A0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C7C4-5504-44E4-A95A-DFCAD381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8D881-4B7B-4427-B9BF-D582ECD4C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08996-1B01-4E4D-8D08-C02681785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433BC-8A82-4F60-B39A-E4F25051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31B31-3958-4ED2-9686-CE274DD5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D72FC-0EAB-49A5-B8E9-55C742BF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7CC5E-7448-4708-A4EF-572196B0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A1A7A-1305-4C55-A0CF-A81CA077B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9BBA-0B4C-4841-9BB6-341969BA3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0350-44D9-4978-AD7D-FC0EB26150B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6289-0D66-40A3-AEA4-90DF388BE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22C3-AF21-4208-8CED-6913AA94F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9472-D358-4202-9C44-397FCC185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3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AAE0-67F2-4073-B5FA-47C47DBF2A3A}"/>
              </a:ext>
            </a:extLst>
          </p:cNvPr>
          <p:cNvSpPr txBox="1">
            <a:spLocks/>
          </p:cNvSpPr>
          <p:nvPr/>
        </p:nvSpPr>
        <p:spPr>
          <a:xfrm>
            <a:off x="2257425" y="1646237"/>
            <a:ext cx="8239514" cy="3565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CRP 5680 Urban Spatial Data Analytics</a:t>
            </a:r>
          </a:p>
          <a:p>
            <a:pPr algn="ctr"/>
            <a:r>
              <a:rPr lang="en-US" sz="4000" b="1" dirty="0"/>
              <a:t>Lab 9 – Integrating ArcGIS Pro with Python notebook</a:t>
            </a:r>
          </a:p>
          <a:p>
            <a:pPr algn="ctr"/>
            <a:endParaRPr lang="en-US" sz="4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C27297-C0DF-4BB6-8600-89EFCA119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CD39524-B692-4349-AA1A-2CCD4BA7F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50DF31F-068E-4790-8789-48531B261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49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48020D-8ECC-4C98-9723-3B4BB80C0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81B96375-5099-4E28-8FCC-10DFA565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C85A788-6DF4-45FB-B3C6-AFBDB0FBB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4CD4A6-F7EA-4151-8CF9-C1D81DDF8376}"/>
              </a:ext>
            </a:extLst>
          </p:cNvPr>
          <p:cNvSpPr txBox="1"/>
          <p:nvPr/>
        </p:nvSpPr>
        <p:spPr>
          <a:xfrm>
            <a:off x="2576342" y="866492"/>
            <a:ext cx="7701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dirty="0">
                <a:solidFill>
                  <a:srgbClr val="00B0F0"/>
                </a:solidFill>
                <a:latin typeface="Avenir Next W01"/>
              </a:rPr>
              <a:t>Global Moran’s I: from user interface to python</a:t>
            </a:r>
            <a:endParaRPr lang="en-US" sz="2800" b="1" i="0" dirty="0">
              <a:solidFill>
                <a:srgbClr val="00B0F0"/>
              </a:solidFill>
              <a:effectLst/>
              <a:latin typeface="Avenir Next W01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38627-11F5-49B4-9F0B-C508E6EC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74" y="2425862"/>
            <a:ext cx="5840604" cy="2736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0BD6-A7D8-4B9A-BABF-F549A750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73" y="2195333"/>
            <a:ext cx="3372357" cy="31753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749B4A8-DFC9-459C-A54E-62F80834F800}"/>
              </a:ext>
            </a:extLst>
          </p:cNvPr>
          <p:cNvSpPr/>
          <p:nvPr/>
        </p:nvSpPr>
        <p:spPr>
          <a:xfrm>
            <a:off x="4617383" y="3429000"/>
            <a:ext cx="1616437" cy="3693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C112D5-E6B9-484D-AC9E-C6AF7B362F66}"/>
              </a:ext>
            </a:extLst>
          </p:cNvPr>
          <p:cNvSpPr txBox="1"/>
          <p:nvPr/>
        </p:nvSpPr>
        <p:spPr>
          <a:xfrm>
            <a:off x="2559752" y="707209"/>
            <a:ext cx="6885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Example of OLS regressions: </a:t>
            </a:r>
            <a:r>
              <a:rPr lang="en-US" sz="2800" b="1" i="0" dirty="0" err="1">
                <a:solidFill>
                  <a:srgbClr val="00B0F0"/>
                </a:solidFill>
                <a:effectLst/>
                <a:latin typeface="Avenir Next W01"/>
              </a:rPr>
              <a:t>Arcpy</a:t>
            </a:r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 + for-loop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28EA-9520-48BE-A619-8F306478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53" y="2187434"/>
            <a:ext cx="9299101" cy="949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42998-0F30-4FE3-8988-1C82FF62C10F}"/>
              </a:ext>
            </a:extLst>
          </p:cNvPr>
          <p:cNvSpPr txBox="1"/>
          <p:nvPr/>
        </p:nvSpPr>
        <p:spPr>
          <a:xfrm>
            <a:off x="1120753" y="1787324"/>
            <a:ext cx="832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rgbClr val="00B0F0"/>
                </a:solidFill>
                <a:effectLst/>
                <a:latin typeface="Avenir Next W01"/>
              </a:rPr>
              <a:t>Step 1: read the </a:t>
            </a:r>
            <a:r>
              <a:rPr lang="en-US" b="1" i="0" dirty="0">
                <a:solidFill>
                  <a:srgbClr val="00B0F0"/>
                </a:solidFill>
                <a:effectLst/>
                <a:latin typeface="Avenir Next W01"/>
              </a:rPr>
              <a:t>shapefile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Avenir Next W01"/>
              </a:rPr>
              <a:t> as spatially enabled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Avenir Next W01"/>
              </a:rPr>
              <a:t>dataframe</a:t>
            </a:r>
            <a:r>
              <a:rPr lang="en-US" sz="2000" b="1" dirty="0">
                <a:solidFill>
                  <a:srgbClr val="00B0F0"/>
                </a:solidFill>
                <a:latin typeface="Avenir Next W01"/>
              </a:rPr>
              <a:t> (</a:t>
            </a:r>
            <a:r>
              <a:rPr lang="en-US" sz="2000" b="1" dirty="0" err="1">
                <a:solidFill>
                  <a:srgbClr val="00B0F0"/>
                </a:solidFill>
                <a:latin typeface="Avenir Next W01"/>
              </a:rPr>
              <a:t>SeDF</a:t>
            </a:r>
            <a:r>
              <a:rPr lang="en-US" sz="2000" b="1" dirty="0">
                <a:solidFill>
                  <a:srgbClr val="00B0F0"/>
                </a:solidFill>
                <a:latin typeface="Avenir Next W01"/>
              </a:rPr>
              <a:t>)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Avenir Next W01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1B3AF-86EE-4F81-96EF-03E881A5525C}"/>
              </a:ext>
            </a:extLst>
          </p:cNvPr>
          <p:cNvSpPr txBox="1"/>
          <p:nvPr/>
        </p:nvSpPr>
        <p:spPr>
          <a:xfrm>
            <a:off x="1120753" y="3418845"/>
            <a:ext cx="832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B0F0"/>
                </a:solidFill>
                <a:effectLst/>
                <a:latin typeface="Avenir Next W01"/>
              </a:rPr>
              <a:t>Step 2: data management using Pandas: categorize the DF into two parts.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90D-14B1-4427-9802-1F25C792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53" y="3816397"/>
            <a:ext cx="8437828" cy="18899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55477E-C5BD-41E4-A90C-A10B18EB1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1F9E46-2ED5-4031-BF81-27EDEE073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78AC329-6B49-4506-A8C2-1881C5591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01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EF384-D9DF-4776-B3D5-56E03DEC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21" y="2533498"/>
            <a:ext cx="7724775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E483A-6189-42FD-9901-9EA5F119E2E9}"/>
              </a:ext>
            </a:extLst>
          </p:cNvPr>
          <p:cNvSpPr txBox="1"/>
          <p:nvPr/>
        </p:nvSpPr>
        <p:spPr>
          <a:xfrm>
            <a:off x="1410121" y="2120213"/>
            <a:ext cx="832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B0F0"/>
                </a:solidFill>
                <a:effectLst/>
                <a:latin typeface="Avenir Next W01"/>
              </a:rPr>
              <a:t>Step 3: write (export) th</a:t>
            </a:r>
            <a:r>
              <a:rPr lang="en-US" b="1" dirty="0">
                <a:solidFill>
                  <a:srgbClr val="00B0F0"/>
                </a:solidFill>
                <a:latin typeface="Avenir Next W01"/>
              </a:rPr>
              <a:t>e </a:t>
            </a:r>
            <a:r>
              <a:rPr lang="en-US" b="1" dirty="0" err="1">
                <a:solidFill>
                  <a:srgbClr val="00B0F0"/>
                </a:solidFill>
                <a:latin typeface="Avenir Next W01"/>
              </a:rPr>
              <a:t>SeDF</a:t>
            </a:r>
            <a:r>
              <a:rPr lang="en-US" b="1" dirty="0">
                <a:solidFill>
                  <a:srgbClr val="00B0F0"/>
                </a:solidFill>
                <a:latin typeface="Avenir Next W01"/>
              </a:rPr>
              <a:t> to shapefile</a:t>
            </a:r>
            <a:endParaRPr lang="en-US" b="1" i="0" dirty="0">
              <a:solidFill>
                <a:srgbClr val="00B0F0"/>
              </a:solidFill>
              <a:effectLst/>
              <a:latin typeface="Avenir Next W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7D4C9-5979-4CB9-BA0D-EA575003A949}"/>
              </a:ext>
            </a:extLst>
          </p:cNvPr>
          <p:cNvSpPr txBox="1"/>
          <p:nvPr/>
        </p:nvSpPr>
        <p:spPr>
          <a:xfrm>
            <a:off x="2653405" y="1019726"/>
            <a:ext cx="6885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Example of OLS regressions: </a:t>
            </a:r>
            <a:r>
              <a:rPr lang="en-US" sz="2800" b="1" i="0" dirty="0" err="1">
                <a:solidFill>
                  <a:srgbClr val="00B0F0"/>
                </a:solidFill>
                <a:effectLst/>
                <a:latin typeface="Avenir Next W01"/>
              </a:rPr>
              <a:t>Arcpy</a:t>
            </a:r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 + for-loop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B2713-1DFB-4E11-949B-3CA10C8E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21" y="4109736"/>
            <a:ext cx="8696325" cy="148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D24E4-844D-43DA-B4CC-4EA54A3EC3CF}"/>
              </a:ext>
            </a:extLst>
          </p:cNvPr>
          <p:cNvSpPr txBox="1"/>
          <p:nvPr/>
        </p:nvSpPr>
        <p:spPr>
          <a:xfrm>
            <a:off x="1410121" y="3714903"/>
            <a:ext cx="832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B0F0"/>
                </a:solidFill>
                <a:effectLst/>
                <a:latin typeface="Avenir Next W01"/>
              </a:rPr>
              <a:t>Step 4: OLS regressions using the function – 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Avenir Next W01"/>
              </a:rPr>
              <a:t>OrdinaryLeastSquare_stats</a:t>
            </a:r>
            <a:r>
              <a:rPr lang="en-US" b="1" i="0" dirty="0">
                <a:solidFill>
                  <a:srgbClr val="00B0F0"/>
                </a:solidFill>
                <a:effectLst/>
                <a:latin typeface="Avenir Next W01"/>
              </a:rPr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C44ABF-276A-4C00-8625-618AAFAE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997667A-4492-48D8-8784-948E3C736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6B2D217-9CFA-4978-AB6A-CF1A36A4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40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BD8E3-7037-4FE9-AC78-8F80A028C9A3}"/>
              </a:ext>
            </a:extLst>
          </p:cNvPr>
          <p:cNvSpPr txBox="1"/>
          <p:nvPr/>
        </p:nvSpPr>
        <p:spPr>
          <a:xfrm>
            <a:off x="2954438" y="793396"/>
            <a:ext cx="674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B0F0"/>
                </a:solidFill>
                <a:effectLst/>
                <a:latin typeface="Helvetica Neue"/>
              </a:rPr>
              <a:t>A Brief Introduction of ArcGIS API Python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4BA7B-8754-4934-8A88-48F8A0E6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F992014-DA75-4B79-9ED9-89EE5FE0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C56024-ADCD-4D44-ACD6-92A7B140E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5188FD-0F3E-4D67-BE9B-F0983B3A722A}"/>
              </a:ext>
            </a:extLst>
          </p:cNvPr>
          <p:cNvSpPr txBox="1"/>
          <p:nvPr/>
        </p:nvSpPr>
        <p:spPr>
          <a:xfrm>
            <a:off x="1794077" y="1539433"/>
            <a:ext cx="8866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F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or cloud-based/online services, the ESRI Enterprise platforms, and </a:t>
            </a:r>
            <a:r>
              <a:rPr lang="en-US" dirty="0">
                <a:latin typeface="+mj-lt"/>
              </a:rPr>
              <a:t>ArcGIS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 APIs for common geospatial functions: distance matrix, network analysis, and geocoding services (but need credits!)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 convenient visualization tools and rich data sources. Here is an example of where to eat in Ithaca.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37977-4FC3-4B74-A5F4-75587C19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2" y="3271403"/>
            <a:ext cx="5043887" cy="2515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ED0951-BE36-4EBC-95D8-53217689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67" y="3271403"/>
            <a:ext cx="4751734" cy="288713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B84B9-6647-481C-8C5B-8B587E2C38DD}"/>
              </a:ext>
            </a:extLst>
          </p:cNvPr>
          <p:cNvSpPr/>
          <p:nvPr/>
        </p:nvSpPr>
        <p:spPr>
          <a:xfrm>
            <a:off x="5418962" y="4345636"/>
            <a:ext cx="1616437" cy="3693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1706-0EF3-4D53-BDE4-44F1AF8FD8D0}"/>
              </a:ext>
            </a:extLst>
          </p:cNvPr>
          <p:cNvSpPr txBox="1">
            <a:spLocks/>
          </p:cNvSpPr>
          <p:nvPr/>
        </p:nvSpPr>
        <p:spPr>
          <a:xfrm>
            <a:off x="3152171" y="150479"/>
            <a:ext cx="10058400" cy="144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</a:rPr>
              <a:t>Why ArcGIS Pro + Python?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0F1265-1681-4237-BF39-EC374C06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CA0AC2A-ED89-4DEB-B3F3-6D063528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809C4B1-6ECA-4E14-87D1-46F0AE171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3C776A9-8D1B-4DE1-9B91-71F8313F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35" y="1442541"/>
            <a:ext cx="8774330" cy="4582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782D0-B8C8-4709-9D4C-6FEF01D59085}"/>
              </a:ext>
            </a:extLst>
          </p:cNvPr>
          <p:cNvSpPr/>
          <p:nvPr/>
        </p:nvSpPr>
        <p:spPr>
          <a:xfrm>
            <a:off x="2346960" y="4724400"/>
            <a:ext cx="975360" cy="44704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B5F3E-356C-4D19-BE5D-917C338FFAE1}"/>
              </a:ext>
            </a:extLst>
          </p:cNvPr>
          <p:cNvSpPr/>
          <p:nvPr/>
        </p:nvSpPr>
        <p:spPr>
          <a:xfrm>
            <a:off x="9507805" y="1477857"/>
            <a:ext cx="975360" cy="20616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C405EC-B540-4425-906B-E4FB72C5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40" y="3429000"/>
            <a:ext cx="6478578" cy="2964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60C78-93AF-465A-9A4D-D4426ABA6F18}"/>
              </a:ext>
            </a:extLst>
          </p:cNvPr>
          <p:cNvSpPr txBox="1"/>
          <p:nvPr/>
        </p:nvSpPr>
        <p:spPr>
          <a:xfrm>
            <a:off x="1188375" y="596029"/>
            <a:ext cx="53337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+mj-lt"/>
              </a:rPr>
              <a:t>ArcGIS-based Python libraries (packages): </a:t>
            </a:r>
          </a:p>
          <a:p>
            <a:endParaRPr lang="en-US" altLang="zh-CN" sz="1600" b="1" dirty="0">
              <a:latin typeface="+mj-lt"/>
            </a:endParaRPr>
          </a:p>
          <a:p>
            <a:endParaRPr lang="en-US" altLang="zh-CN" sz="1600" b="1" dirty="0">
              <a:latin typeface="+mj-lt"/>
            </a:endParaRPr>
          </a:p>
          <a:p>
            <a:r>
              <a:rPr lang="en-US" sz="1600" b="1" i="0" dirty="0" err="1">
                <a:solidFill>
                  <a:srgbClr val="000000"/>
                </a:solidFill>
                <a:effectLst/>
                <a:latin typeface="+mj-lt"/>
              </a:rPr>
              <a:t>ArcPy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 (for ArcGIS desktop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)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a site package of Python that is created to perform geographic data analysis, data conversion, data management, and map automation with Python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5E3CC5-8C1B-4631-A771-D748EB12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40" y="807967"/>
            <a:ext cx="3591878" cy="21922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A27793-708C-48B8-B3BD-ABF4663C6238}"/>
              </a:ext>
            </a:extLst>
          </p:cNvPr>
          <p:cNvSpPr txBox="1"/>
          <p:nvPr/>
        </p:nvSpPr>
        <p:spPr>
          <a:xfrm>
            <a:off x="1201093" y="2719687"/>
            <a:ext cx="28510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ArcGIS API for Python (for cloud-based/online services, the ESRI Enterprise platforms)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: A powerful Python library for mapping, spatial analysis, data science, geospatial AI and automation.</a:t>
            </a:r>
          </a:p>
        </p:txBody>
      </p:sp>
    </p:spTree>
    <p:extLst>
      <p:ext uri="{BB962C8B-B14F-4D97-AF65-F5344CB8AC3E}">
        <p14:creationId xmlns:p14="http://schemas.microsoft.com/office/powerpoint/2010/main" val="326745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58F049-63A5-491E-BF35-A956CAE1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20CAF405-E50E-41E3-8D74-9747C686C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ED1198-464D-41C8-9AAF-97F7BE5B8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CC1980-7B16-4AAC-BB59-FEEBDE5A65B8}"/>
              </a:ext>
            </a:extLst>
          </p:cNvPr>
          <p:cNvSpPr txBox="1"/>
          <p:nvPr/>
        </p:nvSpPr>
        <p:spPr>
          <a:xfrm>
            <a:off x="1595368" y="1274564"/>
            <a:ext cx="90881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Using </a:t>
            </a:r>
            <a:r>
              <a:rPr lang="en-US" sz="2400" b="1" dirty="0" err="1">
                <a:solidFill>
                  <a:srgbClr val="00B0F0"/>
                </a:solidFill>
              </a:rPr>
              <a:t>ArcPy</a:t>
            </a:r>
            <a:r>
              <a:rPr lang="en-US" sz="2400" b="1" dirty="0">
                <a:solidFill>
                  <a:srgbClr val="00B0F0"/>
                </a:solidFill>
              </a:rPr>
              <a:t> combined with the Python ecosystem, we can: </a:t>
            </a: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/>
                </a:solidFill>
              </a:rPr>
              <a:t>Automate repetitive tasks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Through loop and for statement</a:t>
            </a: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chemeClr val="accent1"/>
                </a:solidFill>
              </a:rPr>
              <a:t>Invoke ArcGIS Pro tools: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geoprocessing tools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raster functions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Toolbox for Script Customization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/>
                </a:solidFill>
              </a:rPr>
              <a:t>incorporate multiple data sources in your analysis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.</a:t>
            </a:r>
            <a:r>
              <a:rPr lang="en-US" dirty="0" err="1"/>
              <a:t>shp</a:t>
            </a:r>
            <a:r>
              <a:rPr lang="en-US" dirty="0"/>
              <a:t>, .csv, Excel, .</a:t>
            </a:r>
            <a:r>
              <a:rPr lang="en-US" dirty="0" err="1"/>
              <a:t>tif</a:t>
            </a:r>
            <a:r>
              <a:rPr lang="en-US" dirty="0"/>
              <a:t>, Stata…</a:t>
            </a: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/>
                </a:solidFill>
              </a:rPr>
              <a:t>Conduct aspatial data collection, data management, data visualization, and spatial analysis in a single platform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Pandas, </a:t>
            </a:r>
            <a:r>
              <a:rPr lang="en-US" dirty="0" err="1"/>
              <a:t>numpy</a:t>
            </a:r>
            <a:r>
              <a:rPr lang="en-US" dirty="0"/>
              <a:t>, matplotlib, etc...</a:t>
            </a:r>
          </a:p>
        </p:txBody>
      </p:sp>
    </p:spTree>
    <p:extLst>
      <p:ext uri="{BB962C8B-B14F-4D97-AF65-F5344CB8AC3E}">
        <p14:creationId xmlns:p14="http://schemas.microsoft.com/office/powerpoint/2010/main" val="24644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5F9F-E1D8-40AB-8FD2-5A858E89D5A4}"/>
              </a:ext>
            </a:extLst>
          </p:cNvPr>
          <p:cNvSpPr txBox="1"/>
          <p:nvPr/>
        </p:nvSpPr>
        <p:spPr>
          <a:xfrm>
            <a:off x="2580532" y="566526"/>
            <a:ext cx="7859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Applications of Combining ArcGIS Pro and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9A1E67-BE61-4D4F-8B9A-D340FEA9E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273DAEC-E04C-4614-8880-860DB6C6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D63DC9-2B18-4011-94D6-276FB03E1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EB1BA2-ADCA-4F3E-8EFB-8E887F66A7ED}"/>
              </a:ext>
            </a:extLst>
          </p:cNvPr>
          <p:cNvSpPr txBox="1"/>
          <p:nvPr/>
        </p:nvSpPr>
        <p:spPr>
          <a:xfrm>
            <a:off x="1741988" y="1374824"/>
            <a:ext cx="953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Using ArcGIS Pro and </a:t>
            </a:r>
            <a:r>
              <a:rPr lang="en-US" dirty="0" err="1"/>
              <a:t>Arcpy</a:t>
            </a:r>
            <a:r>
              <a:rPr lang="en-US" dirty="0"/>
              <a:t> to identify city centers using ESDA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Packages used: </a:t>
            </a:r>
            <a:r>
              <a:rPr lang="en-US" dirty="0" err="1"/>
              <a:t>Arcpy</a:t>
            </a:r>
            <a:r>
              <a:rPr lang="en-US" dirty="0"/>
              <a:t>, matplotlib, seaborn, </a:t>
            </a:r>
            <a:r>
              <a:rPr lang="en-US" dirty="0" err="1"/>
              <a:t>geopandas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3D956FC-8818-4553-897F-C18A496E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78" y="2269673"/>
            <a:ext cx="9536298" cy="3629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491AE9-DAD5-42C9-A28A-B698C9155459}"/>
              </a:ext>
            </a:extLst>
          </p:cNvPr>
          <p:cNvSpPr txBox="1"/>
          <p:nvPr/>
        </p:nvSpPr>
        <p:spPr>
          <a:xfrm>
            <a:off x="5352661" y="59221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City of Shenzhen, China</a:t>
            </a:r>
          </a:p>
        </p:txBody>
      </p:sp>
    </p:spTree>
    <p:extLst>
      <p:ext uri="{BB962C8B-B14F-4D97-AF65-F5344CB8AC3E}">
        <p14:creationId xmlns:p14="http://schemas.microsoft.com/office/powerpoint/2010/main" val="198236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61BA5-03F1-4A3B-92FD-577519B269E8}"/>
              </a:ext>
            </a:extLst>
          </p:cNvPr>
          <p:cNvSpPr txBox="1"/>
          <p:nvPr/>
        </p:nvSpPr>
        <p:spPr>
          <a:xfrm>
            <a:off x="2384724" y="612116"/>
            <a:ext cx="7859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Applications of Combining ArcGIS Pro and Python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E290895-A74D-489E-9C97-25DE7CA1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55" y="2357221"/>
            <a:ext cx="8785289" cy="3560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3CCBD-00C9-4EDD-B52B-FFED8AB8F9C2}"/>
              </a:ext>
            </a:extLst>
          </p:cNvPr>
          <p:cNvSpPr txBox="1"/>
          <p:nvPr/>
        </p:nvSpPr>
        <p:spPr>
          <a:xfrm>
            <a:off x="1006998" y="1376814"/>
            <a:ext cx="895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Automate the spatial interpolation tools to generate the monthly trend of PM2.5 in Beijing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Packages: </a:t>
            </a:r>
            <a:r>
              <a:rPr lang="en-US" dirty="0" err="1"/>
              <a:t>Arcpy</a:t>
            </a:r>
            <a:r>
              <a:rPr lang="en-US" dirty="0"/>
              <a:t>, </a:t>
            </a:r>
            <a:r>
              <a:rPr lang="en-US" dirty="0" err="1"/>
              <a:t>rasterio</a:t>
            </a:r>
            <a:r>
              <a:rPr lang="en-US" dirty="0"/>
              <a:t>, matplotlib</a:t>
            </a:r>
          </a:p>
        </p:txBody>
      </p:sp>
    </p:spTree>
    <p:extLst>
      <p:ext uri="{BB962C8B-B14F-4D97-AF65-F5344CB8AC3E}">
        <p14:creationId xmlns:p14="http://schemas.microsoft.com/office/powerpoint/2010/main" val="246090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F51F29-BBD7-4E37-9E67-AB4CA9FBF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E6EA399-9457-4EC0-8711-62225701C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8D6AE23-4C67-41AA-96A1-2116F82AA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105DF8-4356-4889-BAE4-48F0C27C6D57}"/>
              </a:ext>
            </a:extLst>
          </p:cNvPr>
          <p:cNvSpPr txBox="1"/>
          <p:nvPr/>
        </p:nvSpPr>
        <p:spPr>
          <a:xfrm>
            <a:off x="3895855" y="706817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Common scripting workflow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842B7-3A5B-4733-975C-7CE851F5963F}"/>
              </a:ext>
            </a:extLst>
          </p:cNvPr>
          <p:cNvSpPr txBox="1"/>
          <p:nvPr/>
        </p:nvSpPr>
        <p:spPr>
          <a:xfrm>
            <a:off x="1523754" y="1537390"/>
            <a:ext cx="9575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Each Python script that you create will differ depending on the script's purpose. However, many scripts that you write, will use the following workflow.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E2A166-7DFF-43E9-B317-A8662E14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88" y="2491075"/>
            <a:ext cx="5857521" cy="36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AD192C-48E1-479B-991D-C2D7DB864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6558A39B-6747-4886-B4DC-255B66563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8C80672-419B-4E24-8B7D-2642AB294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5E213D-C785-495C-B12A-A3FE351CAFC3}"/>
              </a:ext>
            </a:extLst>
          </p:cNvPr>
          <p:cNvSpPr txBox="1"/>
          <p:nvPr/>
        </p:nvSpPr>
        <p:spPr>
          <a:xfrm>
            <a:off x="2882096" y="780185"/>
            <a:ext cx="7754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Import the package and set the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9FC48-7694-4DB0-8DB6-EBEBA0D2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29" y="1924050"/>
            <a:ext cx="6515100" cy="150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0B7C7-5D80-4BD8-B083-DCB9FCA9CDB7}"/>
              </a:ext>
            </a:extLst>
          </p:cNvPr>
          <p:cNvSpPr txBox="1"/>
          <p:nvPr/>
        </p:nvSpPr>
        <p:spPr>
          <a:xfrm>
            <a:off x="2329728" y="4049645"/>
            <a:ext cx="8859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venir Next W01"/>
              </a:rPr>
              <a:t>overwriteOutput</a:t>
            </a:r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 parameter controls whether tools will automatically overwrite any existing output when your script is run.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True: tools will execute and overwrite the output dataset.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Avenir Next W01"/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Avenir Next W01"/>
              </a:rPr>
              <a:t> existing outputs will not be overwritten, and the tool will return an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9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82D874-51F5-4917-AC19-3ECA4E48C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4FF31AF-B766-4B0C-B304-58E1252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385B2429-DA18-4B7D-8C84-9502E269E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65FD97-D5D8-400B-B46C-5F248A441DA5}"/>
              </a:ext>
            </a:extLst>
          </p:cNvPr>
          <p:cNvSpPr txBox="1"/>
          <p:nvPr/>
        </p:nvSpPr>
        <p:spPr>
          <a:xfrm>
            <a:off x="3022738" y="603061"/>
            <a:ext cx="6885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B0F0"/>
                </a:solidFill>
                <a:effectLst/>
                <a:latin typeface="Avenir Next W01"/>
              </a:rPr>
              <a:t>Example of geoprocessing: Moran’s I </a:t>
            </a:r>
            <a:r>
              <a:rPr lang="en-US" sz="2800" b="1" dirty="0">
                <a:solidFill>
                  <a:srgbClr val="00B0F0"/>
                </a:solidFill>
                <a:latin typeface="Avenir Next W01"/>
              </a:rPr>
              <a:t>Index</a:t>
            </a:r>
            <a:endParaRPr lang="en-US" sz="2800" b="1" i="0" dirty="0">
              <a:solidFill>
                <a:srgbClr val="00B0F0"/>
              </a:solidFill>
              <a:effectLst/>
              <a:latin typeface="Avenir Next W01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6325B-37BF-4F20-ABF6-CBFE08DA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1" y="1936899"/>
            <a:ext cx="3233660" cy="369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A247F-5297-4252-8CF8-F139C52BD109}"/>
              </a:ext>
            </a:extLst>
          </p:cNvPr>
          <p:cNvSpPr txBox="1"/>
          <p:nvPr/>
        </p:nvSpPr>
        <p:spPr>
          <a:xfrm>
            <a:off x="4755788" y="3588466"/>
            <a:ext cx="15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reference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E3140-E458-4CD1-BAEB-30EDB237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42" y="1393287"/>
            <a:ext cx="4589794" cy="2658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E5D5D-557F-42D1-ADFB-D2F53718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78" y="4226293"/>
            <a:ext cx="4684122" cy="215135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DF3CF1-5A1D-439F-8CFE-4D5C5340C33D}"/>
              </a:ext>
            </a:extLst>
          </p:cNvPr>
          <p:cNvSpPr/>
          <p:nvPr/>
        </p:nvSpPr>
        <p:spPr>
          <a:xfrm>
            <a:off x="4755788" y="3114675"/>
            <a:ext cx="1616437" cy="3693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5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2543</TotalTime>
  <Words>466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Avenir Next W01</vt:lpstr>
      <vt:lpstr>Helvetica Neue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CRP 5680 Urban Spatial Data Analytics Lab 7 – Introduction to Python</dc:title>
  <dc:creator>Wenzheng Li</dc:creator>
  <cp:lastModifiedBy>Wenzheng Li</cp:lastModifiedBy>
  <cp:revision>17</cp:revision>
  <dcterms:created xsi:type="dcterms:W3CDTF">2022-03-12T20:03:46Z</dcterms:created>
  <dcterms:modified xsi:type="dcterms:W3CDTF">2022-04-11T03:54:10Z</dcterms:modified>
</cp:coreProperties>
</file>